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embeddedFontLst>
    <p:embeddedFont>
      <p:font typeface="Economica"/>
      <p:regular r:id="rId13"/>
      <p:bold r:id="rId14"/>
      <p:italic r:id="rId15"/>
      <p:boldItalic r:id="rId16"/>
    </p:embeddedFont>
    <p:embeddedFont>
      <p:font typeface="Helvetica Neue"/>
      <p:regular r:id="rId17"/>
      <p:bold r:id="rId18"/>
      <p:italic r:id="rId19"/>
      <p:boldItalic r:id="rId20"/>
    </p:embeddedFont>
    <p:embeddedFont>
      <p:font typeface="Helvetica Neue Light"/>
      <p:regular r:id="rId21"/>
      <p:bold r:id="rId22"/>
      <p:italic r:id="rId23"/>
      <p:boldItalic r:id="rId24"/>
    </p:embeddedFont>
    <p:embeddedFont>
      <p:font typeface="Open Sans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HelveticaNeue-boldItalic.fntdata"/><Relationship Id="rId22" Type="http://schemas.openxmlformats.org/officeDocument/2006/relationships/font" Target="fonts/HelveticaNeueLight-bold.fntdata"/><Relationship Id="rId21" Type="http://schemas.openxmlformats.org/officeDocument/2006/relationships/font" Target="fonts/HelveticaNeueLight-regular.fntdata"/><Relationship Id="rId24" Type="http://schemas.openxmlformats.org/officeDocument/2006/relationships/font" Target="fonts/HelveticaNeueLight-boldItalic.fntdata"/><Relationship Id="rId23" Type="http://schemas.openxmlformats.org/officeDocument/2006/relationships/font" Target="fonts/HelveticaNeueLight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OpenSans-bold.fntdata"/><Relationship Id="rId25" Type="http://schemas.openxmlformats.org/officeDocument/2006/relationships/font" Target="fonts/OpenSans-regular.fntdata"/><Relationship Id="rId28" Type="http://schemas.openxmlformats.org/officeDocument/2006/relationships/font" Target="fonts/OpenSans-boldItalic.fntdata"/><Relationship Id="rId27" Type="http://schemas.openxmlformats.org/officeDocument/2006/relationships/font" Target="fonts/OpenSans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Economica-regular.fntdata"/><Relationship Id="rId12" Type="http://schemas.openxmlformats.org/officeDocument/2006/relationships/slide" Target="slides/slide7.xml"/><Relationship Id="rId15" Type="http://schemas.openxmlformats.org/officeDocument/2006/relationships/font" Target="fonts/Economica-italic.fntdata"/><Relationship Id="rId14" Type="http://schemas.openxmlformats.org/officeDocument/2006/relationships/font" Target="fonts/Economica-bold.fntdata"/><Relationship Id="rId17" Type="http://schemas.openxmlformats.org/officeDocument/2006/relationships/font" Target="fonts/HelveticaNeue-regular.fntdata"/><Relationship Id="rId16" Type="http://schemas.openxmlformats.org/officeDocument/2006/relationships/font" Target="fonts/Economica-boldItalic.fntdata"/><Relationship Id="rId19" Type="http://schemas.openxmlformats.org/officeDocument/2006/relationships/font" Target="fonts/HelveticaNeue-italic.fntdata"/><Relationship Id="rId18" Type="http://schemas.openxmlformats.org/officeDocument/2006/relationships/font" Target="fonts/HelveticaNeue-bold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e1012a719f_0_1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e1012a719f_0_1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e193bed304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e193bed304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e1012a719f_0_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e1012a719f_0_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ge193bed304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" name="Google Shape;94;ge193bed304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e193bed304_0_6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e193bed304_0_6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ge1b632408f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3" name="Google Shape;123;ge1b632408f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e1b632408f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e1b632408f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744013" y="756700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1" name="Google Shape;11;p2"/>
          <p:cNvSpPr/>
          <p:nvPr/>
        </p:nvSpPr>
        <p:spPr>
          <a:xfrm rot="10800000">
            <a:off x="5318350" y="32667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2" name="Google Shape;12;p2"/>
          <p:cNvSpPr txBox="1"/>
          <p:nvPr>
            <p:ph type="ctrTitle"/>
          </p:nvPr>
        </p:nvSpPr>
        <p:spPr>
          <a:xfrm>
            <a:off x="3044700" y="1444255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3044700" y="3116580"/>
            <a:ext cx="3054600" cy="70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Font typeface="Economica"/>
              <a:buNone/>
              <a:defRPr sz="21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957125"/>
            <a:ext cx="8520600" cy="212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0"/>
              <a:buNone/>
              <a:defRPr sz="16000">
                <a:solidFill>
                  <a:schemeClr val="lt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1" type="body"/>
          </p:nvPr>
        </p:nvSpPr>
        <p:spPr>
          <a:xfrm>
            <a:off x="311700" y="3162000"/>
            <a:ext cx="8520600" cy="1071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/>
          <p:nvPr/>
        </p:nvSpPr>
        <p:spPr>
          <a:xfrm flipH="1">
            <a:off x="7595938" y="4602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7" name="Google Shape;17;p3"/>
          <p:cNvSpPr/>
          <p:nvPr/>
        </p:nvSpPr>
        <p:spPr>
          <a:xfrm flipH="1" rot="10800000">
            <a:off x="466425" y="3558325"/>
            <a:ext cx="1081625" cy="1124950"/>
          </a:xfrm>
          <a:custGeom>
            <a:rect b="b" l="l" r="r" t="t"/>
            <a:pathLst>
              <a:path extrusionOk="0" h="44998" w="43265">
                <a:moveTo>
                  <a:pt x="0" y="44998"/>
                </a:moveTo>
                <a:lnTo>
                  <a:pt x="0" y="0"/>
                </a:lnTo>
                <a:lnTo>
                  <a:pt x="43265" y="0"/>
                </a:lnTo>
              </a:path>
            </a:pathLst>
          </a:custGeom>
          <a:noFill/>
          <a:ln cap="flat" cmpd="sng" w="28575">
            <a:solidFill>
              <a:schemeClr val="lt2"/>
            </a:solidFill>
            <a:prstDash val="solid"/>
            <a:miter lim="8000"/>
            <a:headEnd len="sm" w="sm" type="none"/>
            <a:tailEnd len="sm" w="sm" type="none"/>
          </a:ln>
        </p:spPr>
      </p:sp>
      <p:sp>
        <p:nvSpPr>
          <p:cNvPr id="18" name="Google Shape;18;p3"/>
          <p:cNvSpPr txBox="1"/>
          <p:nvPr>
            <p:ph type="title"/>
          </p:nvPr>
        </p:nvSpPr>
        <p:spPr>
          <a:xfrm>
            <a:off x="773700" y="1806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" name="Google Shape;22;p4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225225"/>
            <a:ext cx="3999900" cy="3354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99400"/>
            <a:ext cx="2808000" cy="278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" name="Google Shape;39;p8"/>
          <p:cNvSpPr txBox="1"/>
          <p:nvPr>
            <p:ph type="title"/>
          </p:nvPr>
        </p:nvSpPr>
        <p:spPr>
          <a:xfrm>
            <a:off x="490250" y="450150"/>
            <a:ext cx="5878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40" name="Google Shape;40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3" name="Google Shape;43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4" name="Google Shape;44;p9"/>
          <p:cNvSpPr txBox="1"/>
          <p:nvPr>
            <p:ph type="title"/>
          </p:nvPr>
        </p:nvSpPr>
        <p:spPr>
          <a:xfrm>
            <a:off x="265500" y="929275"/>
            <a:ext cx="4045200" cy="1786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" type="subTitle"/>
          </p:nvPr>
        </p:nvSpPr>
        <p:spPr>
          <a:xfrm>
            <a:off x="265500" y="2769001"/>
            <a:ext cx="4045200" cy="15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319500" y="42189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Economica"/>
              <a:buNone/>
              <a:defRPr sz="2400">
                <a:latin typeface="Economica"/>
                <a:ea typeface="Economica"/>
                <a:cs typeface="Economica"/>
                <a:sym typeface="Economica"/>
              </a:defRPr>
            </a:lvl1pPr>
          </a:lstStyle>
          <a:p/>
        </p:txBody>
      </p:sp>
      <p:sp>
        <p:nvSpPr>
          <p:cNvPr id="50" name="Google Shape;50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lux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15925"/>
            <a:ext cx="85206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Economica"/>
              <a:buNone/>
              <a:defRPr sz="42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5225"/>
            <a:ext cx="8520600" cy="3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pen Sans"/>
              <a:buChar char="●"/>
              <a:defRPr sz="1800"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●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○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pen Sans"/>
              <a:buChar char="■"/>
              <a:defRPr>
                <a:solidFill>
                  <a:schemeClr val="dk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Economica"/>
                <a:ea typeface="Economica"/>
                <a:cs typeface="Economica"/>
                <a:sym typeface="Economic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1.png"/><Relationship Id="rId5" Type="http://schemas.openxmlformats.org/officeDocument/2006/relationships/image" Target="../media/image13.png"/><Relationship Id="rId6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Relationship Id="rId4" Type="http://schemas.openxmlformats.org/officeDocument/2006/relationships/image" Target="../media/image9.png"/><Relationship Id="rId11" Type="http://schemas.openxmlformats.org/officeDocument/2006/relationships/image" Target="../media/image3.png"/><Relationship Id="rId10" Type="http://schemas.openxmlformats.org/officeDocument/2006/relationships/image" Target="../media/image2.png"/><Relationship Id="rId12" Type="http://schemas.openxmlformats.org/officeDocument/2006/relationships/image" Target="../media/image6.png"/><Relationship Id="rId9" Type="http://schemas.openxmlformats.org/officeDocument/2006/relationships/image" Target="../media/image12.png"/><Relationship Id="rId5" Type="http://schemas.openxmlformats.org/officeDocument/2006/relationships/image" Target="../media/image11.png"/><Relationship Id="rId6" Type="http://schemas.openxmlformats.org/officeDocument/2006/relationships/image" Target="../media/image5.png"/><Relationship Id="rId7" Type="http://schemas.openxmlformats.org/officeDocument/2006/relationships/image" Target="../media/image8.png"/><Relationship Id="rId8" Type="http://schemas.openxmlformats.org/officeDocument/2006/relationships/image" Target="../media/image10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image" Target="../media/image18.png"/><Relationship Id="rId6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Relationship Id="rId4" Type="http://schemas.openxmlformats.org/officeDocument/2006/relationships/hyperlink" Target="http://drive.google.com/file/d/1D6Pf1QFfBkjU_hC8U5D_ghkcto4xRV_l/view" TargetMode="External"/><Relationship Id="rId5" Type="http://schemas.openxmlformats.org/officeDocument/2006/relationships/image" Target="../media/image16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3"/>
          <p:cNvSpPr txBox="1"/>
          <p:nvPr>
            <p:ph type="title"/>
          </p:nvPr>
        </p:nvSpPr>
        <p:spPr>
          <a:xfrm>
            <a:off x="773700" y="663450"/>
            <a:ext cx="7596600" cy="153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26190"/>
              <a:buFont typeface="Arial"/>
              <a:buNone/>
            </a:pPr>
            <a:r>
              <a:rPr lang="fr">
                <a:latin typeface="Helvetica Neue Light"/>
                <a:ea typeface="Helvetica Neue Light"/>
                <a:cs typeface="Helvetica Neue Light"/>
                <a:sym typeface="Helvetica Neue Light"/>
              </a:rPr>
              <a:t>What if you had used our forest fire prediction model ?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63" name="Google Shape;63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1300" y="4441025"/>
            <a:ext cx="576824" cy="576824"/>
          </a:xfrm>
          <a:prstGeom prst="rect">
            <a:avLst/>
          </a:prstGeom>
          <a:noFill/>
          <a:ln>
            <a:noFill/>
          </a:ln>
        </p:spPr>
      </p:pic>
      <p:pic>
        <p:nvPicPr>
          <p:cNvPr id="64" name="Google Shape;64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28825" y="1754675"/>
            <a:ext cx="2686351" cy="2686351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3"/>
          <p:cNvSpPr txBox="1"/>
          <p:nvPr/>
        </p:nvSpPr>
        <p:spPr>
          <a:xfrm>
            <a:off x="5975200" y="4021700"/>
            <a:ext cx="1554000" cy="769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2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0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Santa Rosa from Northern California fires</a:t>
            </a:r>
            <a:endParaRPr sz="10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None/>
            </a:pPr>
            <a:r>
              <a:t/>
            </a:r>
            <a:endParaRPr sz="1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4"/>
          <p:cNvSpPr txBox="1"/>
          <p:nvPr>
            <p:ph type="ctrTitle"/>
          </p:nvPr>
        </p:nvSpPr>
        <p:spPr>
          <a:xfrm>
            <a:off x="3044700" y="1035980"/>
            <a:ext cx="3054600" cy="1537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Helvetica Neue Light"/>
                <a:ea typeface="Helvetica Neue Light"/>
                <a:cs typeface="Helvetica Neue Light"/>
                <a:sym typeface="Helvetica Neue Light"/>
              </a:rPr>
              <a:t>Challenge 1 : Fire mapping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71" name="Google Shape;71;p14"/>
          <p:cNvSpPr txBox="1"/>
          <p:nvPr>
            <p:ph idx="1" type="subTitle"/>
          </p:nvPr>
        </p:nvSpPr>
        <p:spPr>
          <a:xfrm>
            <a:off x="3415650" y="2692475"/>
            <a:ext cx="2312700" cy="1386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4"/>
              <a:buNone/>
            </a:pPr>
            <a:r>
              <a:rPr lang="fr" sz="1343">
                <a:latin typeface="Helvetica Neue"/>
                <a:ea typeface="Helvetica Neue"/>
                <a:cs typeface="Helvetica Neue"/>
                <a:sym typeface="Helvetica Neue"/>
              </a:rPr>
              <a:t>CY Fire team</a:t>
            </a:r>
            <a:endParaRPr sz="1343">
              <a:latin typeface="Helvetica Neue"/>
              <a:ea typeface="Helvetica Neue"/>
              <a:cs typeface="Helvetica Neue"/>
              <a:sym typeface="Helvetica Neue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4"/>
              <a:buNone/>
            </a:pPr>
            <a:r>
              <a:t/>
            </a:r>
            <a:endParaRPr sz="1143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4"/>
              <a:buNone/>
            </a:pPr>
            <a:r>
              <a:rPr lang="fr" sz="1143">
                <a:latin typeface="Helvetica Neue Light"/>
                <a:ea typeface="Helvetica Neue Light"/>
                <a:cs typeface="Helvetica Neue Light"/>
                <a:sym typeface="Helvetica Neue Light"/>
              </a:rPr>
              <a:t>Ordronneau Luca</a:t>
            </a:r>
            <a:endParaRPr sz="1143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4"/>
              <a:buNone/>
            </a:pPr>
            <a:r>
              <a:rPr lang="fr" sz="1143">
                <a:latin typeface="Helvetica Neue Light"/>
                <a:ea typeface="Helvetica Neue Light"/>
                <a:cs typeface="Helvetica Neue Light"/>
                <a:sym typeface="Helvetica Neue Light"/>
              </a:rPr>
              <a:t> Reberga Louis</a:t>
            </a:r>
            <a:endParaRPr sz="1143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4"/>
              <a:buNone/>
            </a:pPr>
            <a:r>
              <a:rPr lang="fr" sz="1143">
                <a:latin typeface="Helvetica Neue Light"/>
                <a:ea typeface="Helvetica Neue Light"/>
                <a:cs typeface="Helvetica Neue Light"/>
                <a:sym typeface="Helvetica Neue Light"/>
              </a:rPr>
              <a:t> Moncoutie Johan</a:t>
            </a:r>
            <a:endParaRPr sz="1143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424"/>
              <a:buNone/>
            </a:pPr>
            <a:r>
              <a:rPr lang="fr" sz="1143">
                <a:latin typeface="Helvetica Neue Light"/>
                <a:ea typeface="Helvetica Neue Light"/>
                <a:cs typeface="Helvetica Neue Light"/>
                <a:sym typeface="Helvetica Neue Light"/>
              </a:rPr>
              <a:t>Ettarian Julian</a:t>
            </a:r>
            <a:endParaRPr sz="1143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72" name="Google Shape;7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1300" y="4441025"/>
            <a:ext cx="576824" cy="576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600" y="3071125"/>
            <a:ext cx="2808700" cy="136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8" name="Google Shape;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45463" y="3071125"/>
            <a:ext cx="2653075" cy="13699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9" name="Google Shape;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53725" y="3071126"/>
            <a:ext cx="2804400" cy="1369912"/>
          </a:xfrm>
          <a:prstGeom prst="rect">
            <a:avLst/>
          </a:prstGeom>
          <a:noFill/>
          <a:ln>
            <a:noFill/>
          </a:ln>
        </p:spPr>
      </p:pic>
      <p:sp>
        <p:nvSpPr>
          <p:cNvPr id="80" name="Google Shape;80;p15"/>
          <p:cNvSpPr txBox="1"/>
          <p:nvPr/>
        </p:nvSpPr>
        <p:spPr>
          <a:xfrm>
            <a:off x="2262600" y="789275"/>
            <a:ext cx="46188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Helvetica Neue Light"/>
                <a:ea typeface="Helvetica Neue Light"/>
                <a:cs typeface="Helvetica Neue Light"/>
                <a:sym typeface="Helvetica Neue Light"/>
              </a:rPr>
              <a:t>'COMPOSITE_WALLHALLA_397,398_&amp;_401_20190225_(1311_TO_1342HRS)’</a:t>
            </a:r>
            <a:endParaRPr sz="1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81" name="Google Shape;81;p15"/>
          <p:cNvCxnSpPr/>
          <p:nvPr/>
        </p:nvCxnSpPr>
        <p:spPr>
          <a:xfrm>
            <a:off x="4571925" y="1120325"/>
            <a:ext cx="0" cy="500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2" name="Google Shape;82;p15"/>
          <p:cNvSpPr txBox="1"/>
          <p:nvPr/>
        </p:nvSpPr>
        <p:spPr>
          <a:xfrm>
            <a:off x="4713250" y="1201325"/>
            <a:ext cx="783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Helvetica Neue Light"/>
                <a:ea typeface="Helvetica Neue Light"/>
                <a:cs typeface="Helvetica Neue Light"/>
                <a:sym typeface="Helvetica Neue Light"/>
              </a:rPr>
              <a:t>Algorithm</a:t>
            </a:r>
            <a:endParaRPr sz="1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3" name="Google Shape;83;p15"/>
          <p:cNvSpPr txBox="1"/>
          <p:nvPr/>
        </p:nvSpPr>
        <p:spPr>
          <a:xfrm>
            <a:off x="3090300" y="1571975"/>
            <a:ext cx="29634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Helvetica Neue Light"/>
                <a:ea typeface="Helvetica Neue Light"/>
                <a:cs typeface="Helvetica Neue Light"/>
                <a:sym typeface="Helvetica Neue Light"/>
              </a:rPr>
              <a:t>[397, 398, 401]</a:t>
            </a:r>
            <a:endParaRPr sz="1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84" name="Google Shape;84;p15"/>
          <p:cNvCxnSpPr/>
          <p:nvPr/>
        </p:nvCxnSpPr>
        <p:spPr>
          <a:xfrm>
            <a:off x="4571925" y="1882325"/>
            <a:ext cx="0" cy="500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85" name="Google Shape;85;p15"/>
          <p:cNvSpPr txBox="1"/>
          <p:nvPr/>
        </p:nvSpPr>
        <p:spPr>
          <a:xfrm>
            <a:off x="4713250" y="1963325"/>
            <a:ext cx="7833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 sz="1000">
                <a:latin typeface="Helvetica Neue Light"/>
                <a:ea typeface="Helvetica Neue Light"/>
                <a:cs typeface="Helvetica Neue Light"/>
                <a:sym typeface="Helvetica Neue Light"/>
              </a:rPr>
              <a:t>Algorithm</a:t>
            </a:r>
            <a:endParaRPr sz="10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86" name="Google Shape;86;p15"/>
          <p:cNvSpPr txBox="1"/>
          <p:nvPr/>
        </p:nvSpPr>
        <p:spPr>
          <a:xfrm>
            <a:off x="30000" y="2421750"/>
            <a:ext cx="9084000" cy="53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0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['WALHALLA_397_P1_201902251311_MGA94_55', 'WALHALLA_398_P1_201902251323_MGA94_55', 'WALHALLA_401_P1_201902251342_MGA94_55']</a:t>
            </a:r>
            <a:endParaRPr sz="10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87" name="Google Shape;87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471300" y="4441025"/>
            <a:ext cx="576824" cy="5768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8" name="Google Shape;88;p15"/>
          <p:cNvCxnSpPr/>
          <p:nvPr/>
        </p:nvCxnSpPr>
        <p:spPr>
          <a:xfrm>
            <a:off x="1684025" y="2720525"/>
            <a:ext cx="7800" cy="275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89" name="Google Shape;89;p15"/>
          <p:cNvCxnSpPr/>
          <p:nvPr/>
        </p:nvCxnSpPr>
        <p:spPr>
          <a:xfrm>
            <a:off x="4568025" y="2720525"/>
            <a:ext cx="7800" cy="275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90" name="Google Shape;90;p15"/>
          <p:cNvCxnSpPr/>
          <p:nvPr/>
        </p:nvCxnSpPr>
        <p:spPr>
          <a:xfrm>
            <a:off x="7452025" y="2720525"/>
            <a:ext cx="7800" cy="2751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1" name="Google Shape;91;p15"/>
          <p:cNvSpPr txBox="1"/>
          <p:nvPr/>
        </p:nvSpPr>
        <p:spPr>
          <a:xfrm>
            <a:off x="281600" y="234150"/>
            <a:ext cx="2653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Match composite polygons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1300" y="4441025"/>
            <a:ext cx="576824" cy="5768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97" name="Google Shape;97;p16"/>
          <p:cNvCxnSpPr/>
          <p:nvPr/>
        </p:nvCxnSpPr>
        <p:spPr>
          <a:xfrm>
            <a:off x="4666300" y="1730200"/>
            <a:ext cx="7800" cy="27510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98" name="Google Shape;98;p16"/>
          <p:cNvSpPr txBox="1"/>
          <p:nvPr/>
        </p:nvSpPr>
        <p:spPr>
          <a:xfrm>
            <a:off x="281600" y="234150"/>
            <a:ext cx="2653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Pre Processing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99" name="Google Shape;99;p16"/>
          <p:cNvPicPr preferRelativeResize="0"/>
          <p:nvPr/>
        </p:nvPicPr>
        <p:blipFill rotWithShape="1">
          <a:blip r:embed="rId4">
            <a:alphaModFix/>
          </a:blip>
          <a:srcRect b="0" l="0" r="1322" t="0"/>
          <a:stretch/>
        </p:blipFill>
        <p:spPr>
          <a:xfrm>
            <a:off x="3411600" y="218000"/>
            <a:ext cx="2320825" cy="1477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16"/>
          <p:cNvPicPr preferRelativeResize="0"/>
          <p:nvPr/>
        </p:nvPicPr>
        <p:blipFill rotWithShape="1">
          <a:blip r:embed="rId5">
            <a:alphaModFix/>
          </a:blip>
          <a:srcRect b="0" l="0" r="1632" t="0"/>
          <a:stretch/>
        </p:blipFill>
        <p:spPr>
          <a:xfrm>
            <a:off x="129437" y="2056053"/>
            <a:ext cx="2141549" cy="105267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1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129438" y="3271550"/>
            <a:ext cx="2141549" cy="1043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2" name="Google Shape;102;p16"/>
          <p:cNvPicPr preferRelativeResize="0"/>
          <p:nvPr/>
        </p:nvPicPr>
        <p:blipFill rotWithShape="1">
          <a:blip r:embed="rId7">
            <a:alphaModFix/>
          </a:blip>
          <a:srcRect b="0" l="0" r="1516" t="0"/>
          <a:stretch/>
        </p:blipFill>
        <p:spPr>
          <a:xfrm>
            <a:off x="2384600" y="2047952"/>
            <a:ext cx="2141550" cy="1068886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6"/>
          <p:cNvPicPr preferRelativeResize="0"/>
          <p:nvPr/>
        </p:nvPicPr>
        <p:blipFill rotWithShape="1">
          <a:blip r:embed="rId8">
            <a:alphaModFix/>
          </a:blip>
          <a:srcRect b="0" l="0" r="3119" t="0"/>
          <a:stretch/>
        </p:blipFill>
        <p:spPr>
          <a:xfrm>
            <a:off x="2380938" y="3231619"/>
            <a:ext cx="2141550" cy="108275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4" name="Google Shape;104;p16"/>
          <p:cNvPicPr preferRelativeResize="0"/>
          <p:nvPr/>
        </p:nvPicPr>
        <p:blipFill rotWithShape="1">
          <a:blip r:embed="rId9">
            <a:alphaModFix/>
          </a:blip>
          <a:srcRect b="0" l="0" r="3418" t="0"/>
          <a:stretch/>
        </p:blipFill>
        <p:spPr>
          <a:xfrm>
            <a:off x="4607025" y="2040125"/>
            <a:ext cx="2141542" cy="108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5" name="Google Shape;105;p16"/>
          <p:cNvPicPr preferRelativeResize="0"/>
          <p:nvPr/>
        </p:nvPicPr>
        <p:blipFill rotWithShape="1">
          <a:blip r:embed="rId10">
            <a:alphaModFix/>
          </a:blip>
          <a:srcRect b="0" l="0" r="1516" t="0"/>
          <a:stretch/>
        </p:blipFill>
        <p:spPr>
          <a:xfrm>
            <a:off x="4558688" y="3230738"/>
            <a:ext cx="2238208" cy="1084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6" name="Google Shape;106;p16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6829456" y="2056050"/>
            <a:ext cx="2181482" cy="1068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6"/>
          <p:cNvPicPr preferRelativeResize="0"/>
          <p:nvPr/>
        </p:nvPicPr>
        <p:blipFill>
          <a:blip r:embed="rId12">
            <a:alphaModFix/>
          </a:blip>
          <a:stretch>
            <a:fillRect/>
          </a:stretch>
        </p:blipFill>
        <p:spPr>
          <a:xfrm>
            <a:off x="6833088" y="3257213"/>
            <a:ext cx="2181475" cy="107245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6"/>
          <p:cNvSpPr txBox="1"/>
          <p:nvPr/>
        </p:nvSpPr>
        <p:spPr>
          <a:xfrm>
            <a:off x="6443500" y="310175"/>
            <a:ext cx="2181600" cy="129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 Light"/>
              <a:buChar char="●"/>
            </a:pPr>
            <a:r>
              <a:rPr lang="fr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Resize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 Light"/>
              <a:buChar char="●"/>
            </a:pPr>
            <a:r>
              <a:rPr lang="fr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Gaussian Filter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 Light"/>
              <a:buChar char="●"/>
            </a:pPr>
            <a:r>
              <a:rPr lang="fr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Normalisation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 Light"/>
              <a:buChar char="●"/>
            </a:pPr>
            <a:r>
              <a:rPr lang="fr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Image Augmentation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 Light"/>
              <a:buChar char="●"/>
            </a:pPr>
            <a:r>
              <a:rPr lang="fr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Mask modification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Font typeface="Helvetica Neue Light"/>
              <a:buChar char="●"/>
            </a:pPr>
            <a:r>
              <a:rPr lang="fr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CLAHE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1300" y="4441025"/>
            <a:ext cx="576824" cy="576824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17"/>
          <p:cNvSpPr txBox="1"/>
          <p:nvPr/>
        </p:nvSpPr>
        <p:spPr>
          <a:xfrm>
            <a:off x="281600" y="234150"/>
            <a:ext cx="2653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Model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5" name="Google Shape;115;p17"/>
          <p:cNvSpPr txBox="1"/>
          <p:nvPr/>
        </p:nvSpPr>
        <p:spPr>
          <a:xfrm>
            <a:off x="1837575" y="1418725"/>
            <a:ext cx="24384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Helvetica Neue Light"/>
                <a:ea typeface="Helvetica Neue Light"/>
                <a:cs typeface="Helvetica Neue Light"/>
                <a:sym typeface="Helvetica Neue Light"/>
              </a:rPr>
              <a:t>Unet </a:t>
            </a:r>
            <a:r>
              <a:rPr lang="fr" sz="1200">
                <a:latin typeface="Helvetica Neue Light"/>
                <a:ea typeface="Helvetica Neue Light"/>
                <a:cs typeface="Helvetica Neue Light"/>
                <a:sym typeface="Helvetica Neue Light"/>
              </a:rPr>
              <a:t>(F1 score ~ 0.45 - 0.50)</a:t>
            </a:r>
            <a:endParaRPr sz="12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6" name="Google Shape;116;p17"/>
          <p:cNvSpPr txBox="1"/>
          <p:nvPr/>
        </p:nvSpPr>
        <p:spPr>
          <a:xfrm>
            <a:off x="72675" y="3324575"/>
            <a:ext cx="5968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Helvetica Neue Light"/>
                <a:ea typeface="Helvetica Neue Light"/>
                <a:cs typeface="Helvetica Neue Light"/>
                <a:sym typeface="Helvetica Neue Light"/>
              </a:rPr>
              <a:t>Unet with Pretrained InceptionResNetV2 Encoder </a:t>
            </a:r>
            <a:r>
              <a:rPr lang="fr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(F1 score ~ 0.70 - 0.73)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7" name="Google Shape;117;p17"/>
          <p:cNvSpPr txBox="1"/>
          <p:nvPr/>
        </p:nvSpPr>
        <p:spPr>
          <a:xfrm>
            <a:off x="513225" y="2333525"/>
            <a:ext cx="508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Helvetica Neue Light"/>
                <a:ea typeface="Helvetica Neue Light"/>
                <a:cs typeface="Helvetica Neue Light"/>
                <a:sym typeface="Helvetica Neue Light"/>
              </a:rPr>
              <a:t>Unet with Pretrained ResNet50 Encoder </a:t>
            </a:r>
            <a:r>
              <a:rPr lang="fr" sz="12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(F1 score ~ 0.65 - 0.70)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18" name="Google Shape;118;p17"/>
          <p:cNvSpPr txBox="1"/>
          <p:nvPr/>
        </p:nvSpPr>
        <p:spPr>
          <a:xfrm>
            <a:off x="5872025" y="1574550"/>
            <a:ext cx="3176100" cy="199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solidFill>
                  <a:srgbClr val="1E1E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Benefits</a:t>
            </a:r>
            <a:endParaRPr>
              <a:solidFill>
                <a:srgbClr val="1E1E1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1E1E1E"/>
              </a:buClr>
              <a:buSzPts val="1200"/>
              <a:buFont typeface="Helvetica Neue Light"/>
              <a:buChar char="●"/>
            </a:pPr>
            <a:r>
              <a:rPr lang="fr" sz="1200">
                <a:solidFill>
                  <a:srgbClr val="1E1E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Using a </a:t>
            </a:r>
            <a:r>
              <a:rPr b="1" lang="fr" sz="1200">
                <a:solidFill>
                  <a:srgbClr val="1E1E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pre-trained encoder</a:t>
            </a:r>
            <a:r>
              <a:rPr lang="fr" sz="1200">
                <a:solidFill>
                  <a:srgbClr val="1E1E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helps the model to </a:t>
            </a:r>
            <a:r>
              <a:rPr b="1" lang="fr" sz="1200">
                <a:solidFill>
                  <a:srgbClr val="1E1E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converge much faster</a:t>
            </a:r>
            <a:r>
              <a:rPr lang="fr" sz="1200">
                <a:solidFill>
                  <a:srgbClr val="1E1E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in comparison to the non-pretrained model.</a:t>
            </a:r>
            <a:endParaRPr sz="1200">
              <a:solidFill>
                <a:srgbClr val="1E1E1E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-304800" lvl="0" marL="457200" rtl="0" algn="just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E1E1E"/>
              </a:buClr>
              <a:buSzPts val="1200"/>
              <a:buFont typeface="Helvetica Neue Light"/>
              <a:buChar char="●"/>
            </a:pPr>
            <a:r>
              <a:rPr lang="fr" sz="1200">
                <a:solidFill>
                  <a:srgbClr val="1E1E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A pre-trained encoder helps the model to </a:t>
            </a:r>
            <a:r>
              <a:rPr b="1" lang="fr" sz="1200">
                <a:solidFill>
                  <a:srgbClr val="1E1E1E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achieve high performance</a:t>
            </a:r>
            <a:r>
              <a:rPr lang="fr" sz="1200">
                <a:solidFill>
                  <a:srgbClr val="1E1E1E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 as compared to a non pre-trained model.</a:t>
            </a:r>
            <a:endParaRPr sz="13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cxnSp>
        <p:nvCxnSpPr>
          <p:cNvPr id="119" name="Google Shape;119;p17"/>
          <p:cNvCxnSpPr/>
          <p:nvPr/>
        </p:nvCxnSpPr>
        <p:spPr>
          <a:xfrm>
            <a:off x="3056775" y="1818925"/>
            <a:ext cx="0" cy="500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20" name="Google Shape;120;p17"/>
          <p:cNvCxnSpPr/>
          <p:nvPr/>
        </p:nvCxnSpPr>
        <p:spPr>
          <a:xfrm>
            <a:off x="3056775" y="2747625"/>
            <a:ext cx="0" cy="50070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Google Shape;125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1300" y="4441025"/>
            <a:ext cx="576824" cy="576824"/>
          </a:xfrm>
          <a:prstGeom prst="rect">
            <a:avLst/>
          </a:prstGeom>
          <a:noFill/>
          <a:ln>
            <a:noFill/>
          </a:ln>
        </p:spPr>
      </p:pic>
      <p:sp>
        <p:nvSpPr>
          <p:cNvPr id="126" name="Google Shape;126;p18"/>
          <p:cNvSpPr txBox="1"/>
          <p:nvPr/>
        </p:nvSpPr>
        <p:spPr>
          <a:xfrm>
            <a:off x="281600" y="234150"/>
            <a:ext cx="44664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fr" sz="1600">
                <a:solidFill>
                  <a:schemeClr val="dk1"/>
                </a:solidFill>
                <a:latin typeface="Helvetica Neue Light"/>
                <a:ea typeface="Helvetica Neue Light"/>
                <a:cs typeface="Helvetica Neue Light"/>
                <a:sym typeface="Helvetica Neue Light"/>
              </a:rPr>
              <a:t>Improve society's resilience to bushfires </a:t>
            </a:r>
            <a:endParaRPr sz="4600">
              <a:solidFill>
                <a:schemeClr val="dk1"/>
              </a:solidFill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600">
              <a:solidFill>
                <a:schemeClr val="dk1"/>
              </a:solidFill>
              <a:highlight>
                <a:srgbClr val="FFFFFF"/>
              </a:highlight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sp>
        <p:nvSpPr>
          <p:cNvPr id="127" name="Google Shape;127;p18"/>
          <p:cNvSpPr txBox="1"/>
          <p:nvPr/>
        </p:nvSpPr>
        <p:spPr>
          <a:xfrm>
            <a:off x="482300" y="1606450"/>
            <a:ext cx="80085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Helvetica Neue Light"/>
                <a:ea typeface="Helvetica Neue Light"/>
                <a:cs typeface="Helvetica Neue Light"/>
                <a:sym typeface="Helvetica Neue Light"/>
              </a:rPr>
              <a:t>24/7 surveillance  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fr">
                <a:latin typeface="Helvetica Neue"/>
                <a:ea typeface="Helvetica Neue"/>
                <a:cs typeface="Helvetica Neue"/>
                <a:sym typeface="Helvetica Neue"/>
              </a:rPr>
              <a:t>Help</a:t>
            </a:r>
            <a:r>
              <a:rPr lang="fr">
                <a:latin typeface="Helvetica Neue Light"/>
                <a:ea typeface="Helvetica Neue Light"/>
                <a:cs typeface="Helvetica Neue Light"/>
                <a:sym typeface="Helvetica Neue Light"/>
              </a:rPr>
              <a:t> firefighters react faster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fr">
                <a:latin typeface="Helvetica Neue Light"/>
                <a:ea typeface="Helvetica Neue Light"/>
                <a:cs typeface="Helvetica Neue Light"/>
                <a:sym typeface="Helvetica Neue Light"/>
              </a:rPr>
              <a:t>Prevent human and material losses</a:t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  <a:p>
            <a:pPr indent="0" lvl="0" marL="45720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28" name="Google Shape;12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18287" y="1757250"/>
            <a:ext cx="2481376" cy="1395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1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2450" y="3153013"/>
            <a:ext cx="2658600" cy="139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18"/>
          <p:cNvPicPr preferRelativeResize="0"/>
          <p:nvPr/>
        </p:nvPicPr>
        <p:blipFill rotWithShape="1">
          <a:blip r:embed="rId6">
            <a:alphaModFix/>
          </a:blip>
          <a:srcRect b="4698" l="0" r="0" t="0"/>
          <a:stretch/>
        </p:blipFill>
        <p:spPr>
          <a:xfrm>
            <a:off x="281600" y="1797101"/>
            <a:ext cx="2727800" cy="147647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31" name="Google Shape;131;p18"/>
          <p:cNvCxnSpPr>
            <a:endCxn id="129" idx="1"/>
          </p:cNvCxnSpPr>
          <p:nvPr/>
        </p:nvCxnSpPr>
        <p:spPr>
          <a:xfrm>
            <a:off x="1639250" y="3334900"/>
            <a:ext cx="1873200" cy="5160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2" name="Google Shape;132;p18"/>
          <p:cNvCxnSpPr>
            <a:endCxn id="128" idx="2"/>
          </p:cNvCxnSpPr>
          <p:nvPr/>
        </p:nvCxnSpPr>
        <p:spPr>
          <a:xfrm flipH="1" rot="10800000">
            <a:off x="6177075" y="3153026"/>
            <a:ext cx="1581900" cy="690600"/>
          </a:xfrm>
          <a:prstGeom prst="curvedConnector2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471300" y="4441025"/>
            <a:ext cx="576824" cy="576824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19"/>
          <p:cNvSpPr txBox="1"/>
          <p:nvPr/>
        </p:nvSpPr>
        <p:spPr>
          <a:xfrm>
            <a:off x="281600" y="234150"/>
            <a:ext cx="26532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fr" sz="1600">
                <a:solidFill>
                  <a:schemeClr val="dk1"/>
                </a:solidFill>
                <a:highlight>
                  <a:srgbClr val="FFFFFF"/>
                </a:highlight>
                <a:latin typeface="Helvetica Neue Light"/>
                <a:ea typeface="Helvetica Neue Light"/>
                <a:cs typeface="Helvetica Neue Light"/>
                <a:sym typeface="Helvetica Neue Light"/>
              </a:rPr>
              <a:t>Results </a:t>
            </a:r>
            <a:endParaRPr sz="1600">
              <a:latin typeface="Helvetica Neue Light"/>
              <a:ea typeface="Helvetica Neue Light"/>
              <a:cs typeface="Helvetica Neue Light"/>
              <a:sym typeface="Helvetica Neue Light"/>
            </a:endParaRPr>
          </a:p>
        </p:txBody>
      </p:sp>
      <p:pic>
        <p:nvPicPr>
          <p:cNvPr id="139" name="Google Shape;139;p19" title="data_viz.mp4">
            <a:hlinkClick r:id="rId4"/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52388" y="1033950"/>
            <a:ext cx="7639225" cy="2946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Luxe">
  <a:themeElements>
    <a:clrScheme name="Luxe">
      <a:dk1>
        <a:srgbClr val="000000"/>
      </a:dk1>
      <a:lt1>
        <a:srgbClr val="FFFFFF"/>
      </a:lt1>
      <a:dk2>
        <a:srgbClr val="B7B7B7"/>
      </a:dk2>
      <a:lt2>
        <a:srgbClr val="CCA677"/>
      </a:lt2>
      <a:accent1>
        <a:srgbClr val="5D4037"/>
      </a:accent1>
      <a:accent2>
        <a:srgbClr val="455A64"/>
      </a:accent2>
      <a:accent3>
        <a:srgbClr val="57BB8A"/>
      </a:accent3>
      <a:accent4>
        <a:srgbClr val="78909C"/>
      </a:accent4>
      <a:accent5>
        <a:srgbClr val="607D8B"/>
      </a:accent5>
      <a:accent6>
        <a:srgbClr val="DCE755"/>
      </a:accent6>
      <a:hlink>
        <a:srgbClr val="607D8B"/>
      </a:hlink>
      <a:folHlink>
        <a:srgbClr val="607D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